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4"/>
  </p:sldMasterIdLst>
  <p:sldIdLst>
    <p:sldId id="268" r:id="rId5"/>
    <p:sldId id="269" r:id="rId6"/>
    <p:sldId id="257" r:id="rId7"/>
    <p:sldId id="262" r:id="rId8"/>
    <p:sldId id="258" r:id="rId9"/>
    <p:sldId id="267" r:id="rId10"/>
    <p:sldId id="270" r:id="rId11"/>
    <p:sldId id="259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6EA445-A671-47D1-B75C-4B5A24986073}" type="datetimeFigureOut">
              <a:rPr lang="nl-NL" smtClean="0"/>
              <a:t>2-4-2019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ED43C42-F1CC-4116-8E8A-9CAE866D9BA9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-252536" y="980728"/>
            <a:ext cx="6324600" cy="1828800"/>
          </a:xfrm>
        </p:spPr>
        <p:txBody>
          <a:bodyPr/>
          <a:lstStyle/>
          <a:p>
            <a:pPr algn="ctr"/>
            <a:r>
              <a:rPr lang="en-US" dirty="0" err="1"/>
              <a:t>Zelfzorgstandaard</a:t>
            </a:r>
            <a:br>
              <a:rPr lang="en-US" dirty="0"/>
            </a:br>
            <a:r>
              <a:rPr lang="en-US" dirty="0" err="1"/>
              <a:t>koortslip</a:t>
            </a:r>
            <a:endParaRPr lang="nl-NL" dirty="0"/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5323923" y="4105537"/>
            <a:ext cx="1981200" cy="1828800"/>
          </a:xfrm>
        </p:spPr>
        <p:txBody>
          <a:bodyPr/>
          <a:lstStyle/>
          <a:p>
            <a:pPr algn="r"/>
            <a:r>
              <a:rPr lang="en-US" sz="2000" dirty="0">
                <a:solidFill>
                  <a:schemeClr val="tx2"/>
                </a:solidFill>
              </a:rPr>
              <a:t>A16b</a:t>
            </a:r>
          </a:p>
          <a:p>
            <a:pPr algn="r"/>
            <a:r>
              <a:rPr lang="en-US" sz="2000" dirty="0" err="1">
                <a:solidFill>
                  <a:schemeClr val="tx2"/>
                </a:solidFill>
              </a:rPr>
              <a:t>Juni</a:t>
            </a:r>
            <a:r>
              <a:rPr lang="en-US" sz="2000" dirty="0">
                <a:solidFill>
                  <a:schemeClr val="tx2"/>
                </a:solidFill>
              </a:rPr>
              <a:t> 2018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841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Algemene adviezen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Goede conditie en goede nachtrust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Niet roken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Gezond eten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Bescherm de lippen door ze vet te houden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Vermijd contact met kinderen en baby’s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Goede hygiëne (vaak de handen wassen)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Niet krabben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Niet gezamenlijk handdoeken gebruiken</a:t>
            </a:r>
          </a:p>
        </p:txBody>
      </p:sp>
    </p:spTree>
    <p:extLst>
      <p:ext uri="{BB962C8B-B14F-4D97-AF65-F5344CB8AC3E}">
        <p14:creationId xmlns:p14="http://schemas.microsoft.com/office/powerpoint/2010/main" val="326317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huisarts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556792"/>
            <a:ext cx="8407893" cy="4209647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Baby met </a:t>
            </a:r>
            <a:r>
              <a:rPr lang="nl-NL" sz="2400" dirty="0" err="1">
                <a:solidFill>
                  <a:schemeClr val="tx2">
                    <a:lumMod val="75000"/>
                  </a:schemeClr>
                </a:solidFill>
              </a:rPr>
              <a:t>koortlip</a:t>
            </a:r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Niet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pijnlijke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blaasjes</a:t>
            </a:r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Vocht in de blaasjes troebel of </a:t>
            </a:r>
            <a:r>
              <a:rPr lang="nl-NL" sz="2400" dirty="0" err="1">
                <a:solidFill>
                  <a:schemeClr val="tx2">
                    <a:lumMod val="75000"/>
                  </a:schemeClr>
                </a:solidFill>
              </a:rPr>
              <a:t>pussig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 is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Als de plekjes na 14 dagen niet zijn verdwenen bij volwassenen en kinderen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Als blaasjes ook op andere lichaamsdelen voorkomen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Verminderde afweer of atopisch eczeem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9284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Belangrijk</a:t>
            </a:r>
            <a:r>
              <a:rPr lang="en-US" dirty="0"/>
              <a:t>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0999" y="1844823"/>
            <a:ext cx="8407893" cy="4281655"/>
          </a:xfrm>
        </p:spPr>
        <p:txBody>
          <a:bodyPr/>
          <a:lstStyle/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Lippen vet houden met vaseline.</a:t>
            </a: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Middelen met </a:t>
            </a:r>
            <a:r>
              <a:rPr lang="nl-NL" sz="2400" dirty="0" err="1">
                <a:solidFill>
                  <a:schemeClr val="tx2">
                    <a:lumMod val="75000"/>
                  </a:schemeClr>
                </a:solidFill>
              </a:rPr>
              <a:t>aciclovir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 of </a:t>
            </a:r>
            <a:r>
              <a:rPr lang="nl-NL" sz="2400" dirty="0" err="1">
                <a:solidFill>
                  <a:schemeClr val="tx2">
                    <a:lumMod val="75000"/>
                  </a:schemeClr>
                </a:solidFill>
              </a:rPr>
              <a:t>penciclovir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 worden afgeraden.</a:t>
            </a:r>
          </a:p>
          <a:p>
            <a:pPr lvl="1">
              <a:buFontTx/>
              <a:buChar char="-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Resistentie</a:t>
            </a:r>
          </a:p>
          <a:p>
            <a:pPr lvl="1">
              <a:buFontTx/>
              <a:buChar char="-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Bijwerkingen</a:t>
            </a:r>
          </a:p>
          <a:p>
            <a:pPr lvl="1">
              <a:buFontTx/>
              <a:buChar char="-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Niet gebruiken bij zwangerschap en borstvoeding.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416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koortslip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54" y="1040844"/>
            <a:ext cx="3531006" cy="377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5"/>
            <a:ext cx="3240360" cy="216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043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Koortslip (Herpes labialis)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3704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Infectie met het herpes simplex- virus (herpes labialis).</a:t>
            </a:r>
            <a:endParaRPr lang="nl-NL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Wie besmet is, heeft het virus altijd bij zich.</a:t>
            </a: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50-70% van de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mensen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draagt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het virus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bij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zich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. 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Eerste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infectie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vaak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geen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verschijnselen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soms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koorts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, 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pijnlijk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ontstoken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mond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van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binnen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van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</a:rPr>
              <a:t>buiten</a:t>
            </a: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Van tijd tot tijd wordt het virus actief: altijd op dezelfde plek. Vanaf dat moment is de virus besmettelijk. 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951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Uitlokkende factoren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Een koortslip – het actief worden van het virus- kan uitgelokt worden door:</a:t>
            </a:r>
          </a:p>
          <a:p>
            <a:pPr marL="0" indent="0">
              <a:buNone/>
            </a:pPr>
            <a:endParaRPr lang="nl-NL" sz="2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Zonlicht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Kou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Wind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Menstruatiepijn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Vermoeidheid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Wondjes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Koorts</a:t>
            </a:r>
          </a:p>
        </p:txBody>
      </p:sp>
    </p:spTree>
    <p:extLst>
      <p:ext uri="{BB962C8B-B14F-4D97-AF65-F5344CB8AC3E}">
        <p14:creationId xmlns:p14="http://schemas.microsoft.com/office/powerpoint/2010/main" val="149316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Verschijnselen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Stadium 1: </a:t>
            </a:r>
            <a:br>
              <a:rPr lang="nl-NL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nl-NL" sz="2400" dirty="0">
                <a:solidFill>
                  <a:schemeClr val="tx2">
                    <a:lumMod val="75000"/>
                  </a:schemeClr>
                </a:solidFill>
                <a:effectLst/>
              </a:rPr>
              <a:t>Tintelingen, branderig gevoel, roodheid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  <a:effectLst/>
              </a:rPr>
              <a:t>Stadium 2: </a:t>
            </a:r>
            <a:br>
              <a:rPr lang="nl-NL" sz="2400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nl-NL" sz="2400" dirty="0">
                <a:solidFill>
                  <a:schemeClr val="tx2">
                    <a:lumMod val="75000"/>
                  </a:schemeClr>
                </a:solidFill>
                <a:effectLst/>
              </a:rPr>
              <a:t>Pijnlijke blaasjes met helder vocht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  <a:effectLst/>
              </a:rPr>
              <a:t>Stadium 3: 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  <a:effectLst/>
              </a:rPr>
              <a:t>   Korstjes</a:t>
            </a: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Korstje valt er vanzelf af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Proces van 7 tot 10 dagen </a:t>
            </a:r>
          </a:p>
          <a:p>
            <a:pPr marL="0" indent="0">
              <a:buNone/>
            </a:pPr>
            <a:endParaRPr lang="nl-NL" dirty="0"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576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32088"/>
            <a:ext cx="7520940" cy="548640"/>
          </a:xfrm>
        </p:spPr>
        <p:txBody>
          <a:bodyPr/>
          <a:lstStyle/>
          <a:p>
            <a:r>
              <a:rPr lang="en-US" dirty="0"/>
              <a:t>WHAM-</a:t>
            </a:r>
            <a:r>
              <a:rPr lang="en-US" dirty="0" err="1"/>
              <a:t>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099955"/>
            <a:ext cx="7772400" cy="504056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W: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Voor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wie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Baby’s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huisarts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Kinderen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als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het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niet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over is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14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dagen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huisarts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  <a:p>
            <a:pPr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Oudere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kinderen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tieners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volwassenen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  <a:p>
            <a:pPr lvl="1"/>
            <a:endParaRPr lang="en-US" sz="24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H: Hoe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lang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is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al last van de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verschijnselen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Vaker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last,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zo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wanneer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2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Vaker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6x per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jaar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huisarts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  <a:p>
            <a:pPr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Langer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dan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14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dagen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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huisarts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638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0" y="432088"/>
            <a:ext cx="7520940" cy="548640"/>
          </a:xfrm>
        </p:spPr>
        <p:txBody>
          <a:bodyPr/>
          <a:lstStyle/>
          <a:p>
            <a:r>
              <a:rPr lang="en-US" dirty="0"/>
              <a:t>WHAM-</a:t>
            </a:r>
            <a:r>
              <a:rPr lang="en-US" dirty="0" err="1"/>
              <a:t>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268760"/>
            <a:ext cx="7772400" cy="511256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A: Is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al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actie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ondernomen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Bescherming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van de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lippen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Medicijnen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?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Zo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ja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heeft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het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geholpen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lvl="1"/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M: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Medicatie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wordt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gebruikt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voor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een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andere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aandoening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Corticosteroïden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oncolytica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hiv-remmers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middelen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tegen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afstoting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Verminderde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afweer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sneller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een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koortslip</a:t>
            </a:r>
            <a:endParaRPr lang="nl-NL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8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6691" y="260783"/>
            <a:ext cx="7772400" cy="1143000"/>
          </a:xfrm>
        </p:spPr>
        <p:txBody>
          <a:bodyPr/>
          <a:lstStyle/>
          <a:p>
            <a:r>
              <a:rPr lang="nl-NL" dirty="0"/>
              <a:t>Wat kan je eraan doen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Bij stadium 1: Houd de lippen vet, breng zinksulfaat aan op pijnlijke plek en smeer het niet uit!</a:t>
            </a: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Zinksulfaat werkt jeukstillend, indrogend en antiviraal.</a:t>
            </a: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Bij stadium 2: Zeer besmettelijk,  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  blijf zinksulfaat aanbrengen. </a:t>
            </a:r>
          </a:p>
        </p:txBody>
      </p:sp>
      <p:pic>
        <p:nvPicPr>
          <p:cNvPr id="4098" name="Picture 2" descr="http://www.leef.nl/media/catalog/product/cache/483/image/9df78eab33525d08d6e5fb8d27136e95/s/a/san-zinksulfaat-gel-0_5mg_7943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18" r="12708"/>
          <a:stretch/>
        </p:blipFill>
        <p:spPr bwMode="auto">
          <a:xfrm>
            <a:off x="971600" y="4149080"/>
            <a:ext cx="4565995" cy="213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medigros.nl/media/catalog/product/cache/1/image/500x500/9df78eab33525d08d6e5fb8d27136e95/l/a/labello_lippenbalsem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8" t="15549" r="34943" b="9606"/>
          <a:stretch/>
        </p:blipFill>
        <p:spPr bwMode="auto">
          <a:xfrm>
            <a:off x="6948264" y="2852936"/>
            <a:ext cx="997527" cy="29371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90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kan je eraan doen (2)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/>
          </a:p>
          <a:p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Bij stadium 3: krab het korstje niet los en bescherm de 		lippen met een vette zalf, zo nodig met Uv-filter.</a:t>
            </a:r>
          </a:p>
          <a:p>
            <a:endParaRPr lang="nl-NL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In alle stadia: breng een </a:t>
            </a:r>
            <a:r>
              <a:rPr lang="nl-NL" sz="2400" dirty="0" err="1">
                <a:solidFill>
                  <a:schemeClr val="accent1">
                    <a:lumMod val="50000"/>
                  </a:schemeClr>
                </a:solidFill>
              </a:rPr>
              <a:t>hydrocolloidaal</a:t>
            </a:r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 pleister aan dat 		voorkomt nog meer besmetting</a:t>
            </a: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2050" name="Picture 2" descr="http://www.kring-apotheek.nl/functions/app/ws/wsimg.asp?imagePath=/images/kring2009/shop/product_images/&amp;imageName=ZI15142507.png&amp;imageName=ZI15142507.gif&amp;imageName=AH2246251.png&amp;imageName=AH2246251.gif&amp;imageName=noima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54" y="414908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80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F3FBB69887B44E8013FD2ECACCFA79" ma:contentTypeVersion="6" ma:contentTypeDescription="Een nieuw document maken." ma:contentTypeScope="" ma:versionID="22b9000fcb005b93562d4a98c8027162">
  <xsd:schema xmlns:xsd="http://www.w3.org/2001/XMLSchema" xmlns:xs="http://www.w3.org/2001/XMLSchema" xmlns:p="http://schemas.microsoft.com/office/2006/metadata/properties" xmlns:ns2="06f2713d-9af9-4761-9453-5da2c7a8af77" xmlns:ns3="6f9cfc15-9b10-4cea-a82d-679a6651b6f9" targetNamespace="http://schemas.microsoft.com/office/2006/metadata/properties" ma:root="true" ma:fieldsID="8a5512bac2af6c8f0c5d0ea6855928e6" ns2:_="" ns3:_="">
    <xsd:import namespace="06f2713d-9af9-4761-9453-5da2c7a8af77"/>
    <xsd:import namespace="6f9cfc15-9b10-4cea-a82d-679a6651b6f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2713d-9af9-4761-9453-5da2c7a8af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cfc15-9b10-4cea-a82d-679a6651b6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8513D7-B1CA-44BF-8675-E4718BB9FFB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B8C5A5-0DA3-4946-A8BA-713CB3912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f2713d-9af9-4761-9453-5da2c7a8af77"/>
    <ds:schemaRef ds:uri="6f9cfc15-9b10-4cea-a82d-679a6651b6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7AD5D2-4CC8-415C-805B-1CF7E1C8B8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1616</TotalTime>
  <Words>363</Words>
  <Application>Microsoft Office PowerPoint</Application>
  <PresentationFormat>Diavoorstelling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Hoeken</vt:lpstr>
      <vt:lpstr>Zelfzorgstandaard koortslip</vt:lpstr>
      <vt:lpstr>koortslip</vt:lpstr>
      <vt:lpstr>Koortslip (Herpes labialis)</vt:lpstr>
      <vt:lpstr>Uitlokkende factoren</vt:lpstr>
      <vt:lpstr>Verschijnselen</vt:lpstr>
      <vt:lpstr>WHAM-vragen</vt:lpstr>
      <vt:lpstr>WHAM-vragen</vt:lpstr>
      <vt:lpstr>Wat kan je eraan doen</vt:lpstr>
      <vt:lpstr>Wat kan je eraan doen (2)</vt:lpstr>
      <vt:lpstr>Algemene adviezen</vt:lpstr>
      <vt:lpstr>Wanneer huisarts</vt:lpstr>
      <vt:lpstr>Belangrijk!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koortslip</dc:title>
  <dc:creator>odette</dc:creator>
  <cp:lastModifiedBy>Sezgi Sönmez</cp:lastModifiedBy>
  <cp:revision>40</cp:revision>
  <dcterms:created xsi:type="dcterms:W3CDTF">2014-05-08T12:54:19Z</dcterms:created>
  <dcterms:modified xsi:type="dcterms:W3CDTF">2019-04-03T06:59:02Z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0x010100ABF3FBB69887B44E8013FD2ECACCFA79</vt:lpwstr>
  </property>
</Properties>
</file>